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6" r:id="rId1"/>
  </p:sldMasterIdLst>
  <p:notesMasterIdLst>
    <p:notesMasterId r:id="rId12"/>
  </p:notesMasterIdLst>
  <p:sldIdLst>
    <p:sldId id="256" r:id="rId2"/>
    <p:sldId id="257" r:id="rId3"/>
    <p:sldId id="258" r:id="rId4"/>
    <p:sldId id="276" r:id="rId5"/>
    <p:sldId id="277" r:id="rId6"/>
    <p:sldId id="278" r:id="rId7"/>
    <p:sldId id="279" r:id="rId8"/>
    <p:sldId id="280" r:id="rId9"/>
    <p:sldId id="281" r:id="rId10"/>
    <p:sldId id="282" r:id="rId11"/>
  </p:sldIdLst>
  <p:sldSz cx="18288000" cy="10287000"/>
  <p:notesSz cx="6858000" cy="9144000"/>
  <p:embeddedFontLst>
    <p:embeddedFont>
      <p:font typeface="Fira Sans" panose="020B0503050000020004" pitchFamily="34" charset="0"/>
      <p:regular r:id="rId13"/>
      <p:bold r:id="rId14"/>
      <p:italic r:id="rId15"/>
      <p:boldItalic r:id="rId16"/>
    </p:embeddedFont>
    <p:embeddedFont>
      <p:font typeface="Fira Sans SemiBold" panose="020B0603050000020004" pitchFamily="34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Tw Cen MT" panose="020B0602020104020603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2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5460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1716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9712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5516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19007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1709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2334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6518" y="1951178"/>
            <a:ext cx="13034964" cy="3763820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26518" y="5829301"/>
            <a:ext cx="13034964" cy="2057399"/>
          </a:xfrm>
        </p:spPr>
        <p:txBody>
          <a:bodyPr>
            <a:normAutofit/>
          </a:bodyPr>
          <a:lstStyle>
            <a:lvl1pPr marL="0" indent="0" algn="ctr">
              <a:buNone/>
              <a:defRPr sz="330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083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1" y="6434061"/>
            <a:ext cx="15546648" cy="1217415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77116" y="1047392"/>
            <a:ext cx="14733798" cy="4821204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1" y="7663092"/>
            <a:ext cx="15546678" cy="1023708"/>
          </a:xfrm>
        </p:spPr>
        <p:txBody>
          <a:bodyPr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6794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1" y="914399"/>
            <a:ext cx="15546678" cy="5140868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3" y="6307232"/>
            <a:ext cx="15546678" cy="2379570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9914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18" y="914400"/>
            <a:ext cx="13954128" cy="4489356"/>
          </a:xfrm>
        </p:spPr>
        <p:txBody>
          <a:bodyPr anchor="ctr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580967" y="5415048"/>
            <a:ext cx="13128449" cy="892182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1" y="6559195"/>
            <a:ext cx="15546678" cy="21315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502232" y="1131249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836337" y="44903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923385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3" y="3208082"/>
            <a:ext cx="15546678" cy="376775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3" y="6993503"/>
            <a:ext cx="15546678" cy="1710966"/>
          </a:xfrm>
        </p:spPr>
        <p:txBody>
          <a:bodyPr anchor="t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58715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370661" y="914400"/>
            <a:ext cx="15546678" cy="24076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70661" y="3550640"/>
            <a:ext cx="4948464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70661" y="4415033"/>
            <a:ext cx="4948464" cy="4271768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78584" y="3550640"/>
            <a:ext cx="4937282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6662023" y="4415033"/>
            <a:ext cx="4955027" cy="4271768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59947" y="3550640"/>
            <a:ext cx="4957392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1959947" y="4415033"/>
            <a:ext cx="4957392" cy="4271768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91305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370661" y="916158"/>
            <a:ext cx="15546678" cy="24058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70662" y="6307230"/>
            <a:ext cx="4944614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3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70662" y="3550640"/>
            <a:ext cx="4944614" cy="2286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70662" y="7171623"/>
            <a:ext cx="4944614" cy="1515177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4139" y="6307230"/>
            <a:ext cx="4952742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3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6662022" y="3550640"/>
            <a:ext cx="4955028" cy="2286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6662022" y="7171621"/>
            <a:ext cx="4955028" cy="1515179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59948" y="6307230"/>
            <a:ext cx="4951022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3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1959947" y="3550640"/>
            <a:ext cx="4957392" cy="2286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1959760" y="7171618"/>
            <a:ext cx="4957580" cy="151518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89031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370663" y="3550640"/>
            <a:ext cx="15546678" cy="513616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11478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914402"/>
            <a:ext cx="3829989" cy="77723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370663" y="914402"/>
            <a:ext cx="11488086" cy="77723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54414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370661" y="3550639"/>
            <a:ext cx="15545739" cy="5136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0563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1" y="1242845"/>
            <a:ext cx="15527628" cy="4105229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661" y="5486186"/>
            <a:ext cx="15527628" cy="2052275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528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370663" y="927776"/>
            <a:ext cx="15546677" cy="23942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370661" y="3550639"/>
            <a:ext cx="7659039" cy="5136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9258300" y="3550639"/>
            <a:ext cx="7658100" cy="5136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77200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370663" y="927776"/>
            <a:ext cx="15546677" cy="23942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492" y="3556527"/>
            <a:ext cx="7310211" cy="1019991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39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1370662" y="4576519"/>
            <a:ext cx="7659041" cy="411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594635" y="3556527"/>
            <a:ext cx="7322706" cy="1019991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39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9258301" y="4576519"/>
            <a:ext cx="7658102" cy="411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19420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smtClean="0"/>
              <a:t>8/25/2024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451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smtClean="0"/>
              <a:t>8/25/2024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494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3" y="914400"/>
            <a:ext cx="5903532" cy="3034878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7617094" y="914401"/>
            <a:ext cx="9300245" cy="77723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2" y="3949278"/>
            <a:ext cx="5903534" cy="4737522"/>
          </a:xfrm>
        </p:spPr>
        <p:txBody>
          <a:bodyPr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56867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2" y="914400"/>
            <a:ext cx="8902454" cy="3034881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37205" y="914402"/>
            <a:ext cx="4883037" cy="77724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2" y="3949278"/>
            <a:ext cx="8902424" cy="4737521"/>
          </a:xfrm>
        </p:spPr>
        <p:txBody>
          <a:bodyPr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76438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8288005" cy="10287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0663" y="927776"/>
            <a:ext cx="15546677" cy="2394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663" y="3550640"/>
            <a:ext cx="15546678" cy="5136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18106" y="8824913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0662" y="8824913"/>
            <a:ext cx="10009331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1017" y="8824913"/>
            <a:ext cx="1146323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746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</p:sldLayoutIdLst>
  <p:hf sldNum="0" hdr="0" ftr="0" dt="0"/>
  <p:txStyles>
    <p:titleStyle>
      <a:lvl1pPr algn="ctr" defTabSz="13716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1500"/>
        </a:spcBef>
        <a:buClr>
          <a:schemeClr val="tx1"/>
        </a:buClr>
        <a:buFont typeface="Arial" panose="020B0604020202020204" pitchFamily="34" charset="0"/>
        <a:buChar char="•"/>
        <a:defRPr sz="3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7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 txBox="1"/>
          <p:nvPr/>
        </p:nvSpPr>
        <p:spPr>
          <a:xfrm>
            <a:off x="1028700" y="5633712"/>
            <a:ext cx="6193574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In response to the in-depth insights provided by the Sales View, Finance View, Marketing View, Supply Chain View, and Executive View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94" name="Google Shape;94;p11"/>
          <p:cNvCxnSpPr/>
          <p:nvPr/>
        </p:nvCxnSpPr>
        <p:spPr>
          <a:xfrm>
            <a:off x="0" y="10267950"/>
            <a:ext cx="18288000" cy="0"/>
          </a:xfrm>
          <a:prstGeom prst="straightConnector1">
            <a:avLst/>
          </a:prstGeom>
          <a:noFill/>
          <a:ln w="152400" cap="flat" cmpd="sng">
            <a:solidFill>
              <a:srgbClr val="28435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6" name="Google Shape;96;p11"/>
          <p:cNvSpPr txBox="1"/>
          <p:nvPr/>
        </p:nvSpPr>
        <p:spPr>
          <a:xfrm>
            <a:off x="1028700" y="2615262"/>
            <a:ext cx="12982268" cy="2753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999" b="1" dirty="0">
                <a:solidFill>
                  <a:schemeClr val="bg1"/>
                </a:solidFill>
                <a:latin typeface="Fira Sans"/>
                <a:sym typeface="Fira Sans"/>
              </a:rPr>
              <a:t>Costco Wholesale Business Insights(POC)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C0D989-E355-F6A9-C7A9-0FEE42E8CEDD}"/>
              </a:ext>
            </a:extLst>
          </p:cNvPr>
          <p:cNvSpPr/>
          <p:nvPr/>
        </p:nvSpPr>
        <p:spPr>
          <a:xfrm>
            <a:off x="0" y="9512710"/>
            <a:ext cx="18288000" cy="774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Note: All data presented herein is dummy data for illustrative purposes only</a:t>
            </a:r>
            <a:r>
              <a:rPr lang="en-US" dirty="0"/>
              <a:t>.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C2CB16-DFF4-BCA5-CDAD-4105C76EC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0854" y="135194"/>
            <a:ext cx="6886575" cy="1905000"/>
          </a:xfrm>
          <a:prstGeom prst="rect">
            <a:avLst/>
          </a:prstGeom>
        </p:spPr>
      </p:pic>
      <p:sp>
        <p:nvSpPr>
          <p:cNvPr id="7" name="Google Shape;93;p11">
            <a:extLst>
              <a:ext uri="{FF2B5EF4-FFF2-40B4-BE49-F238E27FC236}">
                <a16:creationId xmlns:a16="http://schemas.microsoft.com/office/drawing/2014/main" id="{22B08325-D685-3D11-F136-3AF29A156983}"/>
              </a:ext>
            </a:extLst>
          </p:cNvPr>
          <p:cNvSpPr txBox="1"/>
          <p:nvPr/>
        </p:nvSpPr>
        <p:spPr>
          <a:xfrm>
            <a:off x="15191213" y="8919647"/>
            <a:ext cx="30967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Presented By : Srikanth Reddy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/>
          <p:nvPr/>
        </p:nvSpPr>
        <p:spPr>
          <a:xfrm>
            <a:off x="746760" y="2498863"/>
            <a:ext cx="10764505" cy="105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 dirty="0">
                <a:solidFill>
                  <a:srgbClr val="26485B"/>
                </a:solidFill>
                <a:latin typeface="Fira Sans"/>
                <a:sym typeface="Fira Sans"/>
              </a:rPr>
              <a:t>Support/Suggestions</a:t>
            </a:r>
            <a:endParaRPr dirty="0"/>
          </a:p>
        </p:txBody>
      </p:sp>
      <p:sp>
        <p:nvSpPr>
          <p:cNvPr id="144" name="Google Shape;144;p13"/>
          <p:cNvSpPr txBox="1"/>
          <p:nvPr/>
        </p:nvSpPr>
        <p:spPr>
          <a:xfrm>
            <a:off x="1295400" y="3726786"/>
            <a:ext cx="5691084" cy="111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This page will take to any issues or suggestions reported by Employees </a:t>
            </a:r>
            <a:r>
              <a:rPr lang="en-IN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for Warehouse/process Improvements</a:t>
            </a: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.</a:t>
            </a:r>
            <a:endParaRPr lang="en-US" sz="21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379BB-6BCC-035D-07CC-23A65F82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520" y="58070"/>
            <a:ext cx="5343480" cy="147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30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2"/>
          <p:cNvGrpSpPr/>
          <p:nvPr/>
        </p:nvGrpSpPr>
        <p:grpSpPr>
          <a:xfrm>
            <a:off x="471178" y="3364036"/>
            <a:ext cx="2053716" cy="2221020"/>
            <a:chOff x="0" y="-38100"/>
            <a:chExt cx="749965" cy="868635"/>
          </a:xfrm>
        </p:grpSpPr>
        <p:sp>
          <p:nvSpPr>
            <p:cNvPr id="109" name="Google Shape;109;p12"/>
            <p:cNvSpPr/>
            <p:nvPr/>
          </p:nvSpPr>
          <p:spPr>
            <a:xfrm>
              <a:off x="0" y="0"/>
              <a:ext cx="749965" cy="830535"/>
            </a:xfrm>
            <a:custGeom>
              <a:avLst/>
              <a:gdLst/>
              <a:ahLst/>
              <a:cxnLst/>
              <a:rect l="l" t="t" r="r" b="b"/>
              <a:pathLst>
                <a:path w="749965" h="830535" extrusionOk="0">
                  <a:moveTo>
                    <a:pt x="138660" y="0"/>
                  </a:moveTo>
                  <a:lnTo>
                    <a:pt x="611305" y="0"/>
                  </a:lnTo>
                  <a:cubicBezTo>
                    <a:pt x="687885" y="0"/>
                    <a:pt x="749965" y="62080"/>
                    <a:pt x="749965" y="138660"/>
                  </a:cubicBezTo>
                  <a:lnTo>
                    <a:pt x="749965" y="691875"/>
                  </a:lnTo>
                  <a:cubicBezTo>
                    <a:pt x="749965" y="768455"/>
                    <a:pt x="687885" y="830535"/>
                    <a:pt x="611305" y="830535"/>
                  </a:cubicBezTo>
                  <a:lnTo>
                    <a:pt x="138660" y="830535"/>
                  </a:lnTo>
                  <a:cubicBezTo>
                    <a:pt x="62080" y="830535"/>
                    <a:pt x="0" y="768455"/>
                    <a:pt x="0" y="691875"/>
                  </a:cubicBezTo>
                  <a:lnTo>
                    <a:pt x="0" y="138660"/>
                  </a:lnTo>
                  <a:cubicBezTo>
                    <a:pt x="0" y="62080"/>
                    <a:pt x="62080" y="0"/>
                    <a:pt x="138660" y="0"/>
                  </a:cubicBezTo>
                  <a:close/>
                </a:path>
              </a:pathLst>
            </a:custGeom>
            <a:solidFill>
              <a:srgbClr val="FEB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2"/>
            <p:cNvSpPr txBox="1"/>
            <p:nvPr/>
          </p:nvSpPr>
          <p:spPr>
            <a:xfrm>
              <a:off x="0" y="-38100"/>
              <a:ext cx="749965" cy="868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7" name="Google Shape;117;p12"/>
          <p:cNvSpPr txBox="1"/>
          <p:nvPr/>
        </p:nvSpPr>
        <p:spPr>
          <a:xfrm>
            <a:off x="1028700" y="1731478"/>
            <a:ext cx="8491324" cy="919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 i="0" u="none" strike="noStrike" cap="none">
                <a:solidFill>
                  <a:srgbClr val="26485B"/>
                </a:solidFill>
                <a:latin typeface="Fira Sans"/>
                <a:ea typeface="Fira Sans"/>
                <a:cs typeface="Fira Sans"/>
                <a:sym typeface="Fira Sans"/>
              </a:rPr>
              <a:t>TABLE OF CONTENTS</a:t>
            </a:r>
            <a:endParaRPr/>
          </a:p>
        </p:txBody>
      </p:sp>
      <p:sp>
        <p:nvSpPr>
          <p:cNvPr id="118" name="Google Shape;118;p12"/>
          <p:cNvSpPr txBox="1"/>
          <p:nvPr/>
        </p:nvSpPr>
        <p:spPr>
          <a:xfrm>
            <a:off x="733753" y="3900781"/>
            <a:ext cx="1486310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01.</a:t>
            </a:r>
            <a:endParaRPr sz="8000" dirty="0"/>
          </a:p>
        </p:txBody>
      </p:sp>
      <p:sp>
        <p:nvSpPr>
          <p:cNvPr id="122" name="Google Shape;122;p12"/>
          <p:cNvSpPr txBox="1"/>
          <p:nvPr/>
        </p:nvSpPr>
        <p:spPr>
          <a:xfrm>
            <a:off x="554845" y="5762400"/>
            <a:ext cx="1778978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26485B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INFO</a:t>
            </a:r>
            <a:endParaRPr sz="2400" dirty="0"/>
          </a:p>
        </p:txBody>
      </p:sp>
      <p:sp>
        <p:nvSpPr>
          <p:cNvPr id="123" name="Google Shape;123;p12"/>
          <p:cNvSpPr txBox="1"/>
          <p:nvPr/>
        </p:nvSpPr>
        <p:spPr>
          <a:xfrm>
            <a:off x="554843" y="6271056"/>
            <a:ext cx="2053715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Redirects to  Costco website</a:t>
            </a:r>
            <a:r>
              <a:rPr lang="en-US" b="0" i="0" u="none" strike="noStrike" cap="none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0A8F47-83A8-1A3B-907A-B45DD2DC9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520" y="58070"/>
            <a:ext cx="5343480" cy="1478141"/>
          </a:xfrm>
          <a:prstGeom prst="rect">
            <a:avLst/>
          </a:prstGeom>
        </p:spPr>
      </p:pic>
      <p:grpSp>
        <p:nvGrpSpPr>
          <p:cNvPr id="4" name="Google Shape;108;p12">
            <a:extLst>
              <a:ext uri="{FF2B5EF4-FFF2-40B4-BE49-F238E27FC236}">
                <a16:creationId xmlns:a16="http://schemas.microsoft.com/office/drawing/2014/main" id="{5CCBD8E4-2633-BF6A-5BC5-1F078E61722A}"/>
              </a:ext>
            </a:extLst>
          </p:cNvPr>
          <p:cNvGrpSpPr/>
          <p:nvPr/>
        </p:nvGrpSpPr>
        <p:grpSpPr>
          <a:xfrm>
            <a:off x="2781748" y="3357178"/>
            <a:ext cx="2032595" cy="2221020"/>
            <a:chOff x="0" y="-38100"/>
            <a:chExt cx="749965" cy="868635"/>
          </a:xfrm>
        </p:grpSpPr>
        <p:sp>
          <p:nvSpPr>
            <p:cNvPr id="5" name="Google Shape;109;p12">
              <a:extLst>
                <a:ext uri="{FF2B5EF4-FFF2-40B4-BE49-F238E27FC236}">
                  <a16:creationId xmlns:a16="http://schemas.microsoft.com/office/drawing/2014/main" id="{9C9AB87A-F312-51CB-564A-3D34875409B8}"/>
                </a:ext>
              </a:extLst>
            </p:cNvPr>
            <p:cNvSpPr/>
            <p:nvPr/>
          </p:nvSpPr>
          <p:spPr>
            <a:xfrm>
              <a:off x="0" y="0"/>
              <a:ext cx="749965" cy="830535"/>
            </a:xfrm>
            <a:custGeom>
              <a:avLst/>
              <a:gdLst/>
              <a:ahLst/>
              <a:cxnLst/>
              <a:rect l="l" t="t" r="r" b="b"/>
              <a:pathLst>
                <a:path w="749965" h="830535" extrusionOk="0">
                  <a:moveTo>
                    <a:pt x="138660" y="0"/>
                  </a:moveTo>
                  <a:lnTo>
                    <a:pt x="611305" y="0"/>
                  </a:lnTo>
                  <a:cubicBezTo>
                    <a:pt x="687885" y="0"/>
                    <a:pt x="749965" y="62080"/>
                    <a:pt x="749965" y="138660"/>
                  </a:cubicBezTo>
                  <a:lnTo>
                    <a:pt x="749965" y="691875"/>
                  </a:lnTo>
                  <a:cubicBezTo>
                    <a:pt x="749965" y="768455"/>
                    <a:pt x="687885" y="830535"/>
                    <a:pt x="611305" y="830535"/>
                  </a:cubicBezTo>
                  <a:lnTo>
                    <a:pt x="138660" y="830535"/>
                  </a:lnTo>
                  <a:cubicBezTo>
                    <a:pt x="62080" y="830535"/>
                    <a:pt x="0" y="768455"/>
                    <a:pt x="0" y="691875"/>
                  </a:cubicBezTo>
                  <a:lnTo>
                    <a:pt x="0" y="138660"/>
                  </a:lnTo>
                  <a:cubicBezTo>
                    <a:pt x="0" y="62080"/>
                    <a:pt x="62080" y="0"/>
                    <a:pt x="138660" y="0"/>
                  </a:cubicBezTo>
                  <a:close/>
                </a:path>
              </a:pathLst>
            </a:custGeom>
            <a:solidFill>
              <a:srgbClr val="FEB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0;p12">
              <a:extLst>
                <a:ext uri="{FF2B5EF4-FFF2-40B4-BE49-F238E27FC236}">
                  <a16:creationId xmlns:a16="http://schemas.microsoft.com/office/drawing/2014/main" id="{9ECB553C-1DD9-ECB4-5B33-45044B42182C}"/>
                </a:ext>
              </a:extLst>
            </p:cNvPr>
            <p:cNvSpPr txBox="1"/>
            <p:nvPr/>
          </p:nvSpPr>
          <p:spPr>
            <a:xfrm>
              <a:off x="0" y="-38100"/>
              <a:ext cx="749965" cy="868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Google Shape;122;p12">
            <a:extLst>
              <a:ext uri="{FF2B5EF4-FFF2-40B4-BE49-F238E27FC236}">
                <a16:creationId xmlns:a16="http://schemas.microsoft.com/office/drawing/2014/main" id="{7072C409-62F0-DE0F-4AC4-96A6EEC4F2B1}"/>
              </a:ext>
            </a:extLst>
          </p:cNvPr>
          <p:cNvSpPr txBox="1"/>
          <p:nvPr/>
        </p:nvSpPr>
        <p:spPr>
          <a:xfrm>
            <a:off x="2714495" y="5723361"/>
            <a:ext cx="2509708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26485B"/>
                </a:solidFill>
                <a:latin typeface="Fira Sans SemiBold"/>
                <a:ea typeface="Fira Sans SemiBold"/>
                <a:cs typeface="Fira Sans SemiBold"/>
              </a:defRPr>
            </a:lvl1pPr>
          </a:lstStyle>
          <a:p>
            <a:r>
              <a:rPr lang="en-US" sz="2800" dirty="0">
                <a:sym typeface="Fira Sans SemiBold"/>
              </a:rPr>
              <a:t>Sales View</a:t>
            </a:r>
            <a:endParaRPr sz="2800" dirty="0"/>
          </a:p>
        </p:txBody>
      </p:sp>
      <p:sp>
        <p:nvSpPr>
          <p:cNvPr id="8" name="Google Shape;123;p12">
            <a:extLst>
              <a:ext uri="{FF2B5EF4-FFF2-40B4-BE49-F238E27FC236}">
                <a16:creationId xmlns:a16="http://schemas.microsoft.com/office/drawing/2014/main" id="{7440DAE0-FF3B-16E2-CBC4-31B474670C25}"/>
              </a:ext>
            </a:extLst>
          </p:cNvPr>
          <p:cNvSpPr txBox="1"/>
          <p:nvPr/>
        </p:nvSpPr>
        <p:spPr>
          <a:xfrm>
            <a:off x="2700902" y="6254498"/>
            <a:ext cx="2523301" cy="2714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</a:defRPr>
            </a:lvl1pPr>
          </a:lstStyle>
          <a:p>
            <a:r>
              <a:rPr lang="en-US" dirty="0"/>
              <a:t>Get </a:t>
            </a:r>
            <a:r>
              <a:rPr lang="en-US" b="1" dirty="0"/>
              <a:t>P &amp; L statement </a:t>
            </a:r>
          </a:p>
          <a:p>
            <a:r>
              <a:rPr lang="en-US" dirty="0"/>
              <a:t>And</a:t>
            </a:r>
            <a:r>
              <a:rPr lang="en-US" b="1" dirty="0"/>
              <a:t> Day Sales</a:t>
            </a:r>
          </a:p>
          <a:p>
            <a:r>
              <a:rPr lang="en-US" dirty="0"/>
              <a:t>for any customer / product / country or aggregation of the above over any time period and More..</a:t>
            </a:r>
            <a:r>
              <a:rPr lang="en-US" dirty="0">
                <a:sym typeface="Open Sans"/>
              </a:rPr>
              <a:t>. </a:t>
            </a:r>
            <a:endParaRPr dirty="0"/>
          </a:p>
        </p:txBody>
      </p:sp>
      <p:sp>
        <p:nvSpPr>
          <p:cNvPr id="9" name="Google Shape;118;p12">
            <a:extLst>
              <a:ext uri="{FF2B5EF4-FFF2-40B4-BE49-F238E27FC236}">
                <a16:creationId xmlns:a16="http://schemas.microsoft.com/office/drawing/2014/main" id="{D47C4F85-9C59-169E-6A7E-5E36372B0228}"/>
              </a:ext>
            </a:extLst>
          </p:cNvPr>
          <p:cNvSpPr txBox="1"/>
          <p:nvPr/>
        </p:nvSpPr>
        <p:spPr>
          <a:xfrm>
            <a:off x="3190456" y="3840577"/>
            <a:ext cx="1471024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02.</a:t>
            </a:r>
            <a:endParaRPr sz="8000" dirty="0"/>
          </a:p>
        </p:txBody>
      </p:sp>
      <p:grpSp>
        <p:nvGrpSpPr>
          <p:cNvPr id="10" name="Google Shape;108;p12">
            <a:extLst>
              <a:ext uri="{FF2B5EF4-FFF2-40B4-BE49-F238E27FC236}">
                <a16:creationId xmlns:a16="http://schemas.microsoft.com/office/drawing/2014/main" id="{28DDAF9A-1C07-A004-847E-B4897323FFF7}"/>
              </a:ext>
            </a:extLst>
          </p:cNvPr>
          <p:cNvGrpSpPr/>
          <p:nvPr/>
        </p:nvGrpSpPr>
        <p:grpSpPr>
          <a:xfrm>
            <a:off x="5307640" y="3221135"/>
            <a:ext cx="2032595" cy="2221020"/>
            <a:chOff x="0" y="-38100"/>
            <a:chExt cx="749965" cy="868635"/>
          </a:xfrm>
        </p:grpSpPr>
        <p:sp>
          <p:nvSpPr>
            <p:cNvPr id="11" name="Google Shape;109;p12">
              <a:extLst>
                <a:ext uri="{FF2B5EF4-FFF2-40B4-BE49-F238E27FC236}">
                  <a16:creationId xmlns:a16="http://schemas.microsoft.com/office/drawing/2014/main" id="{C2EB9F74-EF99-09A6-C4D9-2BED6C1C9BED}"/>
                </a:ext>
              </a:extLst>
            </p:cNvPr>
            <p:cNvSpPr/>
            <p:nvPr/>
          </p:nvSpPr>
          <p:spPr>
            <a:xfrm>
              <a:off x="0" y="0"/>
              <a:ext cx="749965" cy="830535"/>
            </a:xfrm>
            <a:custGeom>
              <a:avLst/>
              <a:gdLst/>
              <a:ahLst/>
              <a:cxnLst/>
              <a:rect l="l" t="t" r="r" b="b"/>
              <a:pathLst>
                <a:path w="749965" h="830535" extrusionOk="0">
                  <a:moveTo>
                    <a:pt x="138660" y="0"/>
                  </a:moveTo>
                  <a:lnTo>
                    <a:pt x="611305" y="0"/>
                  </a:lnTo>
                  <a:cubicBezTo>
                    <a:pt x="687885" y="0"/>
                    <a:pt x="749965" y="62080"/>
                    <a:pt x="749965" y="138660"/>
                  </a:cubicBezTo>
                  <a:lnTo>
                    <a:pt x="749965" y="691875"/>
                  </a:lnTo>
                  <a:cubicBezTo>
                    <a:pt x="749965" y="768455"/>
                    <a:pt x="687885" y="830535"/>
                    <a:pt x="611305" y="830535"/>
                  </a:cubicBezTo>
                  <a:lnTo>
                    <a:pt x="138660" y="830535"/>
                  </a:lnTo>
                  <a:cubicBezTo>
                    <a:pt x="62080" y="830535"/>
                    <a:pt x="0" y="768455"/>
                    <a:pt x="0" y="691875"/>
                  </a:cubicBezTo>
                  <a:lnTo>
                    <a:pt x="0" y="138660"/>
                  </a:lnTo>
                  <a:cubicBezTo>
                    <a:pt x="0" y="62080"/>
                    <a:pt x="62080" y="0"/>
                    <a:pt x="138660" y="0"/>
                  </a:cubicBezTo>
                  <a:close/>
                </a:path>
              </a:pathLst>
            </a:custGeom>
            <a:solidFill>
              <a:srgbClr val="FEB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0;p12">
              <a:extLst>
                <a:ext uri="{FF2B5EF4-FFF2-40B4-BE49-F238E27FC236}">
                  <a16:creationId xmlns:a16="http://schemas.microsoft.com/office/drawing/2014/main" id="{BCA129E3-EAB3-FEB9-5F59-E9CE06B6F53A}"/>
                </a:ext>
              </a:extLst>
            </p:cNvPr>
            <p:cNvSpPr txBox="1"/>
            <p:nvPr/>
          </p:nvSpPr>
          <p:spPr>
            <a:xfrm>
              <a:off x="0" y="-38100"/>
              <a:ext cx="749965" cy="868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22;p12">
            <a:extLst>
              <a:ext uri="{FF2B5EF4-FFF2-40B4-BE49-F238E27FC236}">
                <a16:creationId xmlns:a16="http://schemas.microsoft.com/office/drawing/2014/main" id="{B19F943D-79AD-3010-395D-C1E31EBBCBA9}"/>
              </a:ext>
            </a:extLst>
          </p:cNvPr>
          <p:cNvSpPr txBox="1"/>
          <p:nvPr/>
        </p:nvSpPr>
        <p:spPr>
          <a:xfrm>
            <a:off x="5308918" y="5550218"/>
            <a:ext cx="2847523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6485B"/>
                </a:solidFill>
                <a:latin typeface="Fira Sans SemiBold"/>
                <a:sym typeface="Fira Sans SemiBold"/>
              </a:rPr>
              <a:t>Finance</a:t>
            </a:r>
            <a:r>
              <a:rPr lang="en-US" sz="3200" b="1" dirty="0">
                <a:solidFill>
                  <a:srgbClr val="26485B"/>
                </a:solidFill>
                <a:latin typeface="Fira Sans SemiBold"/>
                <a:sym typeface="Fira Sans SemiBold"/>
              </a:rPr>
              <a:t> </a:t>
            </a:r>
            <a:r>
              <a:rPr lang="en-US" sz="2400" b="1" dirty="0">
                <a:solidFill>
                  <a:srgbClr val="26485B"/>
                </a:solidFill>
                <a:latin typeface="Fira Sans SemiBold"/>
                <a:sym typeface="Fira Sans SemiBold"/>
              </a:rPr>
              <a:t>View</a:t>
            </a:r>
            <a:endParaRPr sz="2400" b="1" dirty="0">
              <a:solidFill>
                <a:srgbClr val="26485B"/>
              </a:solidFill>
              <a:latin typeface="Fira Sans SemiBold"/>
            </a:endParaRPr>
          </a:p>
        </p:txBody>
      </p:sp>
      <p:sp>
        <p:nvSpPr>
          <p:cNvPr id="14" name="Google Shape;123;p12">
            <a:extLst>
              <a:ext uri="{FF2B5EF4-FFF2-40B4-BE49-F238E27FC236}">
                <a16:creationId xmlns:a16="http://schemas.microsoft.com/office/drawing/2014/main" id="{4A7CE9D6-9A21-63E9-3D21-3CC4D0AB7485}"/>
              </a:ext>
            </a:extLst>
          </p:cNvPr>
          <p:cNvSpPr txBox="1"/>
          <p:nvPr/>
        </p:nvSpPr>
        <p:spPr>
          <a:xfrm>
            <a:off x="5277642" y="6110885"/>
            <a:ext cx="2509708" cy="2714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Analyze performance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of your </a:t>
            </a: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customer</a:t>
            </a: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(s)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over key metrics like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Net Sales, Gross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Margin and view the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same in profitability / Growth matrix.</a:t>
            </a:r>
            <a:endParaRPr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5" name="Google Shape;118;p12">
            <a:extLst>
              <a:ext uri="{FF2B5EF4-FFF2-40B4-BE49-F238E27FC236}">
                <a16:creationId xmlns:a16="http://schemas.microsoft.com/office/drawing/2014/main" id="{14BAC69D-DEEE-4EC2-A457-54EAFBE6A293}"/>
              </a:ext>
            </a:extLst>
          </p:cNvPr>
          <p:cNvSpPr txBox="1"/>
          <p:nvPr/>
        </p:nvSpPr>
        <p:spPr>
          <a:xfrm>
            <a:off x="5716348" y="3704534"/>
            <a:ext cx="1471024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</a:t>
            </a:r>
            <a:r>
              <a:rPr lang="en-US" sz="8000" b="1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sz="8000" dirty="0"/>
          </a:p>
        </p:txBody>
      </p:sp>
      <p:grpSp>
        <p:nvGrpSpPr>
          <p:cNvPr id="16" name="Google Shape;108;p12">
            <a:extLst>
              <a:ext uri="{FF2B5EF4-FFF2-40B4-BE49-F238E27FC236}">
                <a16:creationId xmlns:a16="http://schemas.microsoft.com/office/drawing/2014/main" id="{FE99A961-BC4E-5F11-42CB-6F5D9316900B}"/>
              </a:ext>
            </a:extLst>
          </p:cNvPr>
          <p:cNvGrpSpPr/>
          <p:nvPr/>
        </p:nvGrpSpPr>
        <p:grpSpPr>
          <a:xfrm>
            <a:off x="7698530" y="3278798"/>
            <a:ext cx="2032595" cy="2221020"/>
            <a:chOff x="0" y="-38100"/>
            <a:chExt cx="749965" cy="868635"/>
          </a:xfrm>
        </p:grpSpPr>
        <p:sp>
          <p:nvSpPr>
            <p:cNvPr id="17" name="Google Shape;109;p12">
              <a:extLst>
                <a:ext uri="{FF2B5EF4-FFF2-40B4-BE49-F238E27FC236}">
                  <a16:creationId xmlns:a16="http://schemas.microsoft.com/office/drawing/2014/main" id="{C9F29427-9117-6CB0-4DE2-BC6E3EE9724D}"/>
                </a:ext>
              </a:extLst>
            </p:cNvPr>
            <p:cNvSpPr/>
            <p:nvPr/>
          </p:nvSpPr>
          <p:spPr>
            <a:xfrm>
              <a:off x="0" y="0"/>
              <a:ext cx="749965" cy="830535"/>
            </a:xfrm>
            <a:custGeom>
              <a:avLst/>
              <a:gdLst/>
              <a:ahLst/>
              <a:cxnLst/>
              <a:rect l="l" t="t" r="r" b="b"/>
              <a:pathLst>
                <a:path w="749965" h="830535" extrusionOk="0">
                  <a:moveTo>
                    <a:pt x="138660" y="0"/>
                  </a:moveTo>
                  <a:lnTo>
                    <a:pt x="611305" y="0"/>
                  </a:lnTo>
                  <a:cubicBezTo>
                    <a:pt x="687885" y="0"/>
                    <a:pt x="749965" y="62080"/>
                    <a:pt x="749965" y="138660"/>
                  </a:cubicBezTo>
                  <a:lnTo>
                    <a:pt x="749965" y="691875"/>
                  </a:lnTo>
                  <a:cubicBezTo>
                    <a:pt x="749965" y="768455"/>
                    <a:pt x="687885" y="830535"/>
                    <a:pt x="611305" y="830535"/>
                  </a:cubicBezTo>
                  <a:lnTo>
                    <a:pt x="138660" y="830535"/>
                  </a:lnTo>
                  <a:cubicBezTo>
                    <a:pt x="62080" y="830535"/>
                    <a:pt x="0" y="768455"/>
                    <a:pt x="0" y="691875"/>
                  </a:cubicBezTo>
                  <a:lnTo>
                    <a:pt x="0" y="138660"/>
                  </a:lnTo>
                  <a:cubicBezTo>
                    <a:pt x="0" y="62080"/>
                    <a:pt x="62080" y="0"/>
                    <a:pt x="138660" y="0"/>
                  </a:cubicBezTo>
                  <a:close/>
                </a:path>
              </a:pathLst>
            </a:custGeom>
            <a:solidFill>
              <a:srgbClr val="FEB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;p12">
              <a:extLst>
                <a:ext uri="{FF2B5EF4-FFF2-40B4-BE49-F238E27FC236}">
                  <a16:creationId xmlns:a16="http://schemas.microsoft.com/office/drawing/2014/main" id="{C82A808E-C160-89FF-F940-F8BB39F4AD4C}"/>
                </a:ext>
              </a:extLst>
            </p:cNvPr>
            <p:cNvSpPr txBox="1"/>
            <p:nvPr/>
          </p:nvSpPr>
          <p:spPr>
            <a:xfrm>
              <a:off x="0" y="-38100"/>
              <a:ext cx="749965" cy="868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122;p12">
            <a:extLst>
              <a:ext uri="{FF2B5EF4-FFF2-40B4-BE49-F238E27FC236}">
                <a16:creationId xmlns:a16="http://schemas.microsoft.com/office/drawing/2014/main" id="{8EA6EEF0-3409-6D05-3D7C-AB237830EBEE}"/>
              </a:ext>
            </a:extLst>
          </p:cNvPr>
          <p:cNvSpPr txBox="1"/>
          <p:nvPr/>
        </p:nvSpPr>
        <p:spPr>
          <a:xfrm>
            <a:off x="7795221" y="5667462"/>
            <a:ext cx="2902245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6485B"/>
                </a:solidFill>
                <a:latin typeface="Fira Sans SemiBold"/>
                <a:sym typeface="Fira Sans SemiBold"/>
              </a:rPr>
              <a:t>Marketing View</a:t>
            </a:r>
            <a:endParaRPr sz="2400" dirty="0"/>
          </a:p>
        </p:txBody>
      </p:sp>
      <p:sp>
        <p:nvSpPr>
          <p:cNvPr id="20" name="Google Shape;123;p12">
            <a:extLst>
              <a:ext uri="{FF2B5EF4-FFF2-40B4-BE49-F238E27FC236}">
                <a16:creationId xmlns:a16="http://schemas.microsoft.com/office/drawing/2014/main" id="{AB5D55E1-CE9C-BF41-F465-7DF3E23934EE}"/>
              </a:ext>
            </a:extLst>
          </p:cNvPr>
          <p:cNvSpPr txBox="1"/>
          <p:nvPr/>
        </p:nvSpPr>
        <p:spPr>
          <a:xfrm>
            <a:off x="7795221" y="6176118"/>
            <a:ext cx="2484753" cy="310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Analyze the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performance of your </a:t>
            </a: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product</a:t>
            </a: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(s) over key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metrics like Net Sales, Gross Margin and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view the same in </a:t>
            </a:r>
          </a:p>
          <a:p>
            <a:pPr>
              <a:lnSpc>
                <a:spcPct val="140000"/>
              </a:lnSpc>
            </a:pP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profitability / Growth matrix.</a:t>
            </a:r>
            <a:endParaRPr b="1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1" name="Google Shape;118;p12">
            <a:extLst>
              <a:ext uri="{FF2B5EF4-FFF2-40B4-BE49-F238E27FC236}">
                <a16:creationId xmlns:a16="http://schemas.microsoft.com/office/drawing/2014/main" id="{BC6EB4B2-7135-8C4D-7611-F920B7626B7F}"/>
              </a:ext>
            </a:extLst>
          </p:cNvPr>
          <p:cNvSpPr txBox="1"/>
          <p:nvPr/>
        </p:nvSpPr>
        <p:spPr>
          <a:xfrm>
            <a:off x="8107238" y="3762197"/>
            <a:ext cx="1471024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04.</a:t>
            </a:r>
            <a:endParaRPr sz="8000" dirty="0"/>
          </a:p>
        </p:txBody>
      </p:sp>
      <p:grpSp>
        <p:nvGrpSpPr>
          <p:cNvPr id="22" name="Google Shape;108;p12">
            <a:extLst>
              <a:ext uri="{FF2B5EF4-FFF2-40B4-BE49-F238E27FC236}">
                <a16:creationId xmlns:a16="http://schemas.microsoft.com/office/drawing/2014/main" id="{42557024-077E-F63A-B375-48DDD01C18E2}"/>
              </a:ext>
            </a:extLst>
          </p:cNvPr>
          <p:cNvGrpSpPr/>
          <p:nvPr/>
        </p:nvGrpSpPr>
        <p:grpSpPr>
          <a:xfrm>
            <a:off x="10162871" y="3280822"/>
            <a:ext cx="2032595" cy="2221020"/>
            <a:chOff x="0" y="-38100"/>
            <a:chExt cx="749965" cy="868635"/>
          </a:xfrm>
        </p:grpSpPr>
        <p:sp>
          <p:nvSpPr>
            <p:cNvPr id="23" name="Google Shape;109;p12">
              <a:extLst>
                <a:ext uri="{FF2B5EF4-FFF2-40B4-BE49-F238E27FC236}">
                  <a16:creationId xmlns:a16="http://schemas.microsoft.com/office/drawing/2014/main" id="{8B67DB13-258B-DA89-408D-E2BC2703C245}"/>
                </a:ext>
              </a:extLst>
            </p:cNvPr>
            <p:cNvSpPr/>
            <p:nvPr/>
          </p:nvSpPr>
          <p:spPr>
            <a:xfrm>
              <a:off x="0" y="0"/>
              <a:ext cx="749965" cy="830535"/>
            </a:xfrm>
            <a:custGeom>
              <a:avLst/>
              <a:gdLst/>
              <a:ahLst/>
              <a:cxnLst/>
              <a:rect l="l" t="t" r="r" b="b"/>
              <a:pathLst>
                <a:path w="749965" h="830535" extrusionOk="0">
                  <a:moveTo>
                    <a:pt x="138660" y="0"/>
                  </a:moveTo>
                  <a:lnTo>
                    <a:pt x="611305" y="0"/>
                  </a:lnTo>
                  <a:cubicBezTo>
                    <a:pt x="687885" y="0"/>
                    <a:pt x="749965" y="62080"/>
                    <a:pt x="749965" y="138660"/>
                  </a:cubicBezTo>
                  <a:lnTo>
                    <a:pt x="749965" y="691875"/>
                  </a:lnTo>
                  <a:cubicBezTo>
                    <a:pt x="749965" y="768455"/>
                    <a:pt x="687885" y="830535"/>
                    <a:pt x="611305" y="830535"/>
                  </a:cubicBezTo>
                  <a:lnTo>
                    <a:pt x="138660" y="830535"/>
                  </a:lnTo>
                  <a:cubicBezTo>
                    <a:pt x="62080" y="830535"/>
                    <a:pt x="0" y="768455"/>
                    <a:pt x="0" y="691875"/>
                  </a:cubicBezTo>
                  <a:lnTo>
                    <a:pt x="0" y="138660"/>
                  </a:lnTo>
                  <a:cubicBezTo>
                    <a:pt x="0" y="62080"/>
                    <a:pt x="62080" y="0"/>
                    <a:pt x="138660" y="0"/>
                  </a:cubicBezTo>
                  <a:close/>
                </a:path>
              </a:pathLst>
            </a:custGeom>
            <a:solidFill>
              <a:srgbClr val="FEB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;p12">
              <a:extLst>
                <a:ext uri="{FF2B5EF4-FFF2-40B4-BE49-F238E27FC236}">
                  <a16:creationId xmlns:a16="http://schemas.microsoft.com/office/drawing/2014/main" id="{6891FE8A-98C0-6AB7-FA31-2DC0E74F1549}"/>
                </a:ext>
              </a:extLst>
            </p:cNvPr>
            <p:cNvSpPr txBox="1"/>
            <p:nvPr/>
          </p:nvSpPr>
          <p:spPr>
            <a:xfrm>
              <a:off x="0" y="-38100"/>
              <a:ext cx="749965" cy="868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" name="Google Shape;122;p12">
            <a:extLst>
              <a:ext uri="{FF2B5EF4-FFF2-40B4-BE49-F238E27FC236}">
                <a16:creationId xmlns:a16="http://schemas.microsoft.com/office/drawing/2014/main" id="{7F1E5840-E006-241F-BAC2-9CA6FBCB1272}"/>
              </a:ext>
            </a:extLst>
          </p:cNvPr>
          <p:cNvSpPr txBox="1"/>
          <p:nvPr/>
        </p:nvSpPr>
        <p:spPr>
          <a:xfrm>
            <a:off x="10170742" y="5669486"/>
            <a:ext cx="3431415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6485B"/>
                </a:solidFill>
                <a:latin typeface="Fira Sans SemiBold"/>
                <a:sym typeface="Fira Sans SemiBold"/>
              </a:rPr>
              <a:t>Supply Chain View</a:t>
            </a:r>
            <a:endParaRPr sz="2400" dirty="0"/>
          </a:p>
        </p:txBody>
      </p:sp>
      <p:sp>
        <p:nvSpPr>
          <p:cNvPr id="26" name="Google Shape;123;p12">
            <a:extLst>
              <a:ext uri="{FF2B5EF4-FFF2-40B4-BE49-F238E27FC236}">
                <a16:creationId xmlns:a16="http://schemas.microsoft.com/office/drawing/2014/main" id="{8C46ECD8-47EC-3EB8-BDE9-BA2BBA9786D4}"/>
              </a:ext>
            </a:extLst>
          </p:cNvPr>
          <p:cNvSpPr txBox="1"/>
          <p:nvPr/>
        </p:nvSpPr>
        <p:spPr>
          <a:xfrm>
            <a:off x="10279974" y="6118455"/>
            <a:ext cx="2525892" cy="232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Get </a:t>
            </a: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Forecast </a:t>
            </a:r>
          </a:p>
          <a:p>
            <a:pPr>
              <a:lnSpc>
                <a:spcPct val="140000"/>
              </a:lnSpc>
            </a:pP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Accuracy</a:t>
            </a: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, Net Error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and risk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profile for product, segment, category, customer etc.</a:t>
            </a:r>
            <a:endParaRPr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7" name="Google Shape;118;p12">
            <a:extLst>
              <a:ext uri="{FF2B5EF4-FFF2-40B4-BE49-F238E27FC236}">
                <a16:creationId xmlns:a16="http://schemas.microsoft.com/office/drawing/2014/main" id="{F4038A3D-4775-48D9-CE43-B67AC09FEE22}"/>
              </a:ext>
            </a:extLst>
          </p:cNvPr>
          <p:cNvSpPr txBox="1"/>
          <p:nvPr/>
        </p:nvSpPr>
        <p:spPr>
          <a:xfrm>
            <a:off x="10571579" y="3764221"/>
            <a:ext cx="1471024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</a:t>
            </a:r>
            <a:r>
              <a:rPr lang="en-US" sz="8000" b="1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sz="8000" dirty="0"/>
          </a:p>
        </p:txBody>
      </p:sp>
      <p:grpSp>
        <p:nvGrpSpPr>
          <p:cNvPr id="28" name="Google Shape;108;p12">
            <a:extLst>
              <a:ext uri="{FF2B5EF4-FFF2-40B4-BE49-F238E27FC236}">
                <a16:creationId xmlns:a16="http://schemas.microsoft.com/office/drawing/2014/main" id="{D62ED0D5-9286-3097-FF64-D0C3A42CE075}"/>
              </a:ext>
            </a:extLst>
          </p:cNvPr>
          <p:cNvGrpSpPr/>
          <p:nvPr/>
        </p:nvGrpSpPr>
        <p:grpSpPr>
          <a:xfrm>
            <a:off x="12709175" y="3280822"/>
            <a:ext cx="2032595" cy="2221020"/>
            <a:chOff x="0" y="-38100"/>
            <a:chExt cx="749965" cy="868635"/>
          </a:xfrm>
        </p:grpSpPr>
        <p:sp>
          <p:nvSpPr>
            <p:cNvPr id="29" name="Google Shape;109;p12">
              <a:extLst>
                <a:ext uri="{FF2B5EF4-FFF2-40B4-BE49-F238E27FC236}">
                  <a16:creationId xmlns:a16="http://schemas.microsoft.com/office/drawing/2014/main" id="{AECCE0E4-9FC9-4033-B32E-EA3CD393075B}"/>
                </a:ext>
              </a:extLst>
            </p:cNvPr>
            <p:cNvSpPr/>
            <p:nvPr/>
          </p:nvSpPr>
          <p:spPr>
            <a:xfrm>
              <a:off x="0" y="0"/>
              <a:ext cx="749965" cy="830535"/>
            </a:xfrm>
            <a:custGeom>
              <a:avLst/>
              <a:gdLst/>
              <a:ahLst/>
              <a:cxnLst/>
              <a:rect l="l" t="t" r="r" b="b"/>
              <a:pathLst>
                <a:path w="749965" h="830535" extrusionOk="0">
                  <a:moveTo>
                    <a:pt x="138660" y="0"/>
                  </a:moveTo>
                  <a:lnTo>
                    <a:pt x="611305" y="0"/>
                  </a:lnTo>
                  <a:cubicBezTo>
                    <a:pt x="687885" y="0"/>
                    <a:pt x="749965" y="62080"/>
                    <a:pt x="749965" y="138660"/>
                  </a:cubicBezTo>
                  <a:lnTo>
                    <a:pt x="749965" y="691875"/>
                  </a:lnTo>
                  <a:cubicBezTo>
                    <a:pt x="749965" y="768455"/>
                    <a:pt x="687885" y="830535"/>
                    <a:pt x="611305" y="830535"/>
                  </a:cubicBezTo>
                  <a:lnTo>
                    <a:pt x="138660" y="830535"/>
                  </a:lnTo>
                  <a:cubicBezTo>
                    <a:pt x="62080" y="830535"/>
                    <a:pt x="0" y="768455"/>
                    <a:pt x="0" y="691875"/>
                  </a:cubicBezTo>
                  <a:lnTo>
                    <a:pt x="0" y="138660"/>
                  </a:lnTo>
                  <a:cubicBezTo>
                    <a:pt x="0" y="62080"/>
                    <a:pt x="62080" y="0"/>
                    <a:pt x="138660" y="0"/>
                  </a:cubicBezTo>
                  <a:close/>
                </a:path>
              </a:pathLst>
            </a:custGeom>
            <a:solidFill>
              <a:srgbClr val="FEB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0;p12">
              <a:extLst>
                <a:ext uri="{FF2B5EF4-FFF2-40B4-BE49-F238E27FC236}">
                  <a16:creationId xmlns:a16="http://schemas.microsoft.com/office/drawing/2014/main" id="{F880A9EA-D7F3-7507-3350-7B4DBDA56736}"/>
                </a:ext>
              </a:extLst>
            </p:cNvPr>
            <p:cNvSpPr txBox="1"/>
            <p:nvPr/>
          </p:nvSpPr>
          <p:spPr>
            <a:xfrm>
              <a:off x="0" y="-38100"/>
              <a:ext cx="749965" cy="868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" name="Google Shape;122;p12">
            <a:extLst>
              <a:ext uri="{FF2B5EF4-FFF2-40B4-BE49-F238E27FC236}">
                <a16:creationId xmlns:a16="http://schemas.microsoft.com/office/drawing/2014/main" id="{D037AA2F-E7F6-6957-C47D-0B726EA616C7}"/>
              </a:ext>
            </a:extLst>
          </p:cNvPr>
          <p:cNvSpPr txBox="1"/>
          <p:nvPr/>
        </p:nvSpPr>
        <p:spPr>
          <a:xfrm>
            <a:off x="12805866" y="5669486"/>
            <a:ext cx="3431415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6485B"/>
                </a:solidFill>
                <a:latin typeface="Fira Sans SemiBold"/>
                <a:sym typeface="Fira Sans SemiBold"/>
              </a:rPr>
              <a:t>Executive View</a:t>
            </a:r>
            <a:endParaRPr sz="2400" dirty="0"/>
          </a:p>
        </p:txBody>
      </p:sp>
      <p:sp>
        <p:nvSpPr>
          <p:cNvPr id="32" name="Google Shape;123;p12">
            <a:extLst>
              <a:ext uri="{FF2B5EF4-FFF2-40B4-BE49-F238E27FC236}">
                <a16:creationId xmlns:a16="http://schemas.microsoft.com/office/drawing/2014/main" id="{8DC33461-9EEB-19DA-1BD0-053CBF1F5657}"/>
              </a:ext>
            </a:extLst>
          </p:cNvPr>
          <p:cNvSpPr txBox="1"/>
          <p:nvPr/>
        </p:nvSpPr>
        <p:spPr>
          <a:xfrm>
            <a:off x="12805866" y="6178142"/>
            <a:ext cx="2980162" cy="232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 </a:t>
            </a: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top level </a:t>
            </a:r>
          </a:p>
          <a:p>
            <a:pPr>
              <a:lnSpc>
                <a:spcPct val="140000"/>
              </a:lnSpc>
            </a:pP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dashboard </a:t>
            </a: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for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executives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consolidating top </a:t>
            </a:r>
          </a:p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insights from all dimensions of business.</a:t>
            </a:r>
            <a:endParaRPr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33" name="Google Shape;118;p12">
            <a:extLst>
              <a:ext uri="{FF2B5EF4-FFF2-40B4-BE49-F238E27FC236}">
                <a16:creationId xmlns:a16="http://schemas.microsoft.com/office/drawing/2014/main" id="{482A3083-C80B-36D9-CA88-6D8E38E02DDE}"/>
              </a:ext>
            </a:extLst>
          </p:cNvPr>
          <p:cNvSpPr txBox="1"/>
          <p:nvPr/>
        </p:nvSpPr>
        <p:spPr>
          <a:xfrm>
            <a:off x="13117883" y="3764221"/>
            <a:ext cx="1471024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06.</a:t>
            </a:r>
            <a:endParaRPr sz="8000" dirty="0"/>
          </a:p>
        </p:txBody>
      </p:sp>
      <p:grpSp>
        <p:nvGrpSpPr>
          <p:cNvPr id="34" name="Google Shape;108;p12">
            <a:extLst>
              <a:ext uri="{FF2B5EF4-FFF2-40B4-BE49-F238E27FC236}">
                <a16:creationId xmlns:a16="http://schemas.microsoft.com/office/drawing/2014/main" id="{DDD92004-98B5-A785-3953-9C0787BA6761}"/>
              </a:ext>
            </a:extLst>
          </p:cNvPr>
          <p:cNvGrpSpPr/>
          <p:nvPr/>
        </p:nvGrpSpPr>
        <p:grpSpPr>
          <a:xfrm>
            <a:off x="15070612" y="3318458"/>
            <a:ext cx="2032595" cy="2221020"/>
            <a:chOff x="0" y="-38100"/>
            <a:chExt cx="749965" cy="868635"/>
          </a:xfrm>
        </p:grpSpPr>
        <p:sp>
          <p:nvSpPr>
            <p:cNvPr id="35" name="Google Shape;109;p12">
              <a:extLst>
                <a:ext uri="{FF2B5EF4-FFF2-40B4-BE49-F238E27FC236}">
                  <a16:creationId xmlns:a16="http://schemas.microsoft.com/office/drawing/2014/main" id="{FD3D792C-8A07-CFD7-56B3-72A7B7B70552}"/>
                </a:ext>
              </a:extLst>
            </p:cNvPr>
            <p:cNvSpPr/>
            <p:nvPr/>
          </p:nvSpPr>
          <p:spPr>
            <a:xfrm>
              <a:off x="0" y="0"/>
              <a:ext cx="749965" cy="830535"/>
            </a:xfrm>
            <a:custGeom>
              <a:avLst/>
              <a:gdLst/>
              <a:ahLst/>
              <a:cxnLst/>
              <a:rect l="l" t="t" r="r" b="b"/>
              <a:pathLst>
                <a:path w="749965" h="830535" extrusionOk="0">
                  <a:moveTo>
                    <a:pt x="138660" y="0"/>
                  </a:moveTo>
                  <a:lnTo>
                    <a:pt x="611305" y="0"/>
                  </a:lnTo>
                  <a:cubicBezTo>
                    <a:pt x="687885" y="0"/>
                    <a:pt x="749965" y="62080"/>
                    <a:pt x="749965" y="138660"/>
                  </a:cubicBezTo>
                  <a:lnTo>
                    <a:pt x="749965" y="691875"/>
                  </a:lnTo>
                  <a:cubicBezTo>
                    <a:pt x="749965" y="768455"/>
                    <a:pt x="687885" y="830535"/>
                    <a:pt x="611305" y="830535"/>
                  </a:cubicBezTo>
                  <a:lnTo>
                    <a:pt x="138660" y="830535"/>
                  </a:lnTo>
                  <a:cubicBezTo>
                    <a:pt x="62080" y="830535"/>
                    <a:pt x="0" y="768455"/>
                    <a:pt x="0" y="691875"/>
                  </a:cubicBezTo>
                  <a:lnTo>
                    <a:pt x="0" y="138660"/>
                  </a:lnTo>
                  <a:cubicBezTo>
                    <a:pt x="0" y="62080"/>
                    <a:pt x="62080" y="0"/>
                    <a:pt x="138660" y="0"/>
                  </a:cubicBezTo>
                  <a:close/>
                </a:path>
              </a:pathLst>
            </a:custGeom>
            <a:solidFill>
              <a:srgbClr val="FEB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0;p12">
              <a:extLst>
                <a:ext uri="{FF2B5EF4-FFF2-40B4-BE49-F238E27FC236}">
                  <a16:creationId xmlns:a16="http://schemas.microsoft.com/office/drawing/2014/main" id="{72DDDD83-179A-1C18-2CB9-88FD01764A93}"/>
                </a:ext>
              </a:extLst>
            </p:cNvPr>
            <p:cNvSpPr txBox="1"/>
            <p:nvPr/>
          </p:nvSpPr>
          <p:spPr>
            <a:xfrm>
              <a:off x="0" y="-38100"/>
              <a:ext cx="749965" cy="868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122;p12">
            <a:extLst>
              <a:ext uri="{FF2B5EF4-FFF2-40B4-BE49-F238E27FC236}">
                <a16:creationId xmlns:a16="http://schemas.microsoft.com/office/drawing/2014/main" id="{436FEF5B-C8F3-A8C5-1794-1DB940C9216B}"/>
              </a:ext>
            </a:extLst>
          </p:cNvPr>
          <p:cNvSpPr txBox="1"/>
          <p:nvPr/>
        </p:nvSpPr>
        <p:spPr>
          <a:xfrm>
            <a:off x="15167303" y="5707122"/>
            <a:ext cx="3431415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6485B"/>
                </a:solidFill>
                <a:latin typeface="Fira Sans SemiBold"/>
                <a:sym typeface="Fira Sans SemiBold"/>
              </a:rPr>
              <a:t>Suggestions/Support</a:t>
            </a:r>
            <a:endParaRPr sz="2400" dirty="0"/>
          </a:p>
        </p:txBody>
      </p:sp>
      <p:sp>
        <p:nvSpPr>
          <p:cNvPr id="38" name="Google Shape;123;p12">
            <a:extLst>
              <a:ext uri="{FF2B5EF4-FFF2-40B4-BE49-F238E27FC236}">
                <a16:creationId xmlns:a16="http://schemas.microsoft.com/office/drawing/2014/main" id="{79F48712-FA52-BB85-3374-0728A751B182}"/>
              </a:ext>
            </a:extLst>
          </p:cNvPr>
          <p:cNvSpPr txBox="1"/>
          <p:nvPr/>
        </p:nvSpPr>
        <p:spPr>
          <a:xfrm>
            <a:off x="15167303" y="6215778"/>
            <a:ext cx="2980162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Get your </a:t>
            </a: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issues</a:t>
            </a: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 /</a:t>
            </a: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suggestions</a:t>
            </a: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resolved</a:t>
            </a:r>
            <a:r>
              <a:rPr lang="en-US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 by connecting to our support specialist.</a:t>
            </a:r>
            <a:endParaRPr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39" name="Google Shape;118;p12">
            <a:extLst>
              <a:ext uri="{FF2B5EF4-FFF2-40B4-BE49-F238E27FC236}">
                <a16:creationId xmlns:a16="http://schemas.microsoft.com/office/drawing/2014/main" id="{A03A8803-032C-9926-99A2-D3F06D3FF780}"/>
              </a:ext>
            </a:extLst>
          </p:cNvPr>
          <p:cNvSpPr txBox="1"/>
          <p:nvPr/>
        </p:nvSpPr>
        <p:spPr>
          <a:xfrm>
            <a:off x="15479320" y="3801857"/>
            <a:ext cx="1471024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</a:t>
            </a:r>
            <a:r>
              <a:rPr lang="en-US" sz="8000" b="1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7</a:t>
            </a:r>
            <a:r>
              <a:rPr lang="en-US" sz="8000" b="1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sz="8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/>
          <p:nvPr/>
        </p:nvSpPr>
        <p:spPr>
          <a:xfrm>
            <a:off x="11977140" y="2308485"/>
            <a:ext cx="5691085" cy="105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 dirty="0">
                <a:solidFill>
                  <a:srgbClr val="26485B"/>
                </a:solidFill>
                <a:latin typeface="Fira Sans"/>
                <a:sym typeface="Fira Sans"/>
              </a:rPr>
              <a:t>Home Page</a:t>
            </a:r>
            <a:endParaRPr dirty="0"/>
          </a:p>
        </p:txBody>
      </p:sp>
      <p:sp>
        <p:nvSpPr>
          <p:cNvPr id="144" name="Google Shape;144;p13"/>
          <p:cNvSpPr txBox="1"/>
          <p:nvPr/>
        </p:nvSpPr>
        <p:spPr>
          <a:xfrm>
            <a:off x="11977141" y="3485268"/>
            <a:ext cx="5691084" cy="111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This is the starting page of the application. Navigate to the respective view based on your selection.</a:t>
            </a:r>
            <a:endParaRPr lang="en-US" sz="21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379BB-6BCC-035D-07CC-23A65F82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520" y="58070"/>
            <a:ext cx="5343480" cy="14781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D54E4E-FDDE-9F0E-BBF8-06D7AB961D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556512"/>
            <a:ext cx="11347555" cy="773048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/>
          <p:nvPr/>
        </p:nvSpPr>
        <p:spPr>
          <a:xfrm>
            <a:off x="12068580" y="1874206"/>
            <a:ext cx="5691085" cy="105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 dirty="0">
                <a:solidFill>
                  <a:srgbClr val="26485B"/>
                </a:solidFill>
                <a:latin typeface="Fira Sans"/>
                <a:sym typeface="Fira Sans"/>
              </a:rPr>
              <a:t>Info Page</a:t>
            </a:r>
            <a:endParaRPr dirty="0"/>
          </a:p>
        </p:txBody>
      </p:sp>
      <p:sp>
        <p:nvSpPr>
          <p:cNvPr id="144" name="Google Shape;144;p13"/>
          <p:cNvSpPr txBox="1"/>
          <p:nvPr/>
        </p:nvSpPr>
        <p:spPr>
          <a:xfrm>
            <a:off x="12068581" y="3050989"/>
            <a:ext cx="5691084" cy="1486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Once you click on 'Info', you will be redirected to the Costco website, where any one can check offers, product availability, and the latest updates.</a:t>
            </a:r>
            <a:endParaRPr lang="en-US" sz="21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379BB-6BCC-035D-07CC-23A65F82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520" y="58070"/>
            <a:ext cx="5343480" cy="14781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DA1C0E-4349-85C3-3E82-41AE50F85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74206"/>
            <a:ext cx="11841480" cy="841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29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/>
          <p:nvPr/>
        </p:nvSpPr>
        <p:spPr>
          <a:xfrm>
            <a:off x="12038781" y="2308485"/>
            <a:ext cx="5691085" cy="105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 dirty="0">
                <a:solidFill>
                  <a:srgbClr val="26485B"/>
                </a:solidFill>
                <a:latin typeface="Fira Sans"/>
                <a:sym typeface="Fira Sans"/>
              </a:rPr>
              <a:t>Sales View</a:t>
            </a:r>
            <a:endParaRPr dirty="0"/>
          </a:p>
        </p:txBody>
      </p:sp>
      <p:sp>
        <p:nvSpPr>
          <p:cNvPr id="144" name="Google Shape;144;p13"/>
          <p:cNvSpPr txBox="1"/>
          <p:nvPr/>
        </p:nvSpPr>
        <p:spPr>
          <a:xfrm>
            <a:off x="11977141" y="3485268"/>
            <a:ext cx="5691084" cy="6689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This Dashboard will describes about revenue trend by Day/Week/Month/Year.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Top selling product.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Sales Chart visual Over day wise.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Top Selling value and profit by particular Month.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Multiple KPI’s developed to see business insights(total selling value, profit, Profit%, Quantity sold on specific day).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Single/multiple product sales can be shown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Here Category can be considered as different departments(Bakery, Café, Optical, Merchandise). We can see all/single category sales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2100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100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1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379BB-6BCC-035D-07CC-23A65F82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520" y="58070"/>
            <a:ext cx="5343480" cy="14781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62F3A6-F033-D5DC-9729-563669400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339096"/>
            <a:ext cx="11977141" cy="783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58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/>
          <p:nvPr/>
        </p:nvSpPr>
        <p:spPr>
          <a:xfrm>
            <a:off x="11977140" y="2376007"/>
            <a:ext cx="5691085" cy="105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 dirty="0">
                <a:solidFill>
                  <a:srgbClr val="26485B"/>
                </a:solidFill>
                <a:latin typeface="Fira Sans"/>
                <a:sym typeface="Fira Sans"/>
              </a:rPr>
              <a:t>Finance View</a:t>
            </a:r>
            <a:endParaRPr dirty="0"/>
          </a:p>
        </p:txBody>
      </p:sp>
      <p:sp>
        <p:nvSpPr>
          <p:cNvPr id="144" name="Google Shape;144;p13"/>
          <p:cNvSpPr txBox="1"/>
          <p:nvPr/>
        </p:nvSpPr>
        <p:spPr>
          <a:xfrm>
            <a:off x="11977141" y="3485268"/>
            <a:ext cx="5691084" cy="2601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indent="-342900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This Dashboard is used to Analyze the performance of your customer(s) over key metrics like Net Sales, Gross Margin and view the same in profitability / Growth matrix.</a:t>
            </a:r>
          </a:p>
          <a:p>
            <a:pPr marL="342900" indent="-342900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We can check our results over  </a:t>
            </a:r>
            <a:r>
              <a:rPr lang="en-US" sz="210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vsLY</a:t>
            </a: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-US" sz="210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vsTarget</a:t>
            </a: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379BB-6BCC-035D-07CC-23A65F82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520" y="58070"/>
            <a:ext cx="5343480" cy="14781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7E6F43-D225-36C3-E9AD-4CACC4E8E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08484"/>
            <a:ext cx="11841480" cy="753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236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/>
          <p:nvPr/>
        </p:nvSpPr>
        <p:spPr>
          <a:xfrm>
            <a:off x="11977140" y="2308485"/>
            <a:ext cx="5691085" cy="9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rgbClr val="26485B"/>
                </a:solidFill>
                <a:latin typeface="Fira Sans"/>
                <a:sym typeface="Fira Sans"/>
              </a:rPr>
              <a:t>Marketing View</a:t>
            </a:r>
            <a:endParaRPr sz="6000" dirty="0"/>
          </a:p>
        </p:txBody>
      </p:sp>
      <p:sp>
        <p:nvSpPr>
          <p:cNvPr id="144" name="Google Shape;144;p13"/>
          <p:cNvSpPr txBox="1"/>
          <p:nvPr/>
        </p:nvSpPr>
        <p:spPr>
          <a:xfrm>
            <a:off x="11977141" y="3485268"/>
            <a:ext cx="5691084" cy="2973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We can check our performance of product(s) over key metrics like Net Sales, Gross Margin and view the same in profitability / Growth matrix.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We can Filter as per Region market, Customer, segment, category, Product over Year To Date(YTD) and Year To Growth(YTG).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379BB-6BCC-035D-07CC-23A65F82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520" y="58070"/>
            <a:ext cx="5343480" cy="14781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0F55D2-11F7-2AEE-6256-07C2D5E7A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80463"/>
            <a:ext cx="11826240" cy="753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51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/>
          <p:nvPr/>
        </p:nvSpPr>
        <p:spPr>
          <a:xfrm>
            <a:off x="11977140" y="2308485"/>
            <a:ext cx="5691085" cy="105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 dirty="0">
                <a:solidFill>
                  <a:srgbClr val="26485B"/>
                </a:solidFill>
                <a:latin typeface="Fira Sans"/>
                <a:sym typeface="Fira Sans"/>
              </a:rPr>
              <a:t>Supply Chain</a:t>
            </a:r>
            <a:endParaRPr dirty="0"/>
          </a:p>
        </p:txBody>
      </p:sp>
      <p:sp>
        <p:nvSpPr>
          <p:cNvPr id="144" name="Google Shape;144;p13"/>
          <p:cNvSpPr txBox="1"/>
          <p:nvPr/>
        </p:nvSpPr>
        <p:spPr>
          <a:xfrm>
            <a:off x="11977141" y="3485268"/>
            <a:ext cx="5691084" cy="185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This Dashboard is used to get Forecast Accuracy, Net Error and risk profile for product, segment, category, customer etc.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Added useful KPI’s like Forecast Accuracy, Net Error, ABS Error.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379BB-6BCC-035D-07CC-23A65F82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520" y="58070"/>
            <a:ext cx="5343480" cy="14781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BF9A1B-9233-CF27-5029-0E4C64B10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2334062"/>
            <a:ext cx="11841480" cy="752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25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/>
          <p:nvPr/>
        </p:nvSpPr>
        <p:spPr>
          <a:xfrm>
            <a:off x="11977141" y="2261768"/>
            <a:ext cx="6451585" cy="1055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1" dirty="0">
                <a:solidFill>
                  <a:srgbClr val="26485B"/>
                </a:solidFill>
                <a:latin typeface="Fira Sans"/>
                <a:sym typeface="Fira Sans"/>
              </a:rPr>
              <a:t>Executive View</a:t>
            </a:r>
            <a:endParaRPr dirty="0"/>
          </a:p>
        </p:txBody>
      </p:sp>
      <p:sp>
        <p:nvSpPr>
          <p:cNvPr id="144" name="Google Shape;144;p13"/>
          <p:cNvSpPr txBox="1"/>
          <p:nvPr/>
        </p:nvSpPr>
        <p:spPr>
          <a:xfrm>
            <a:off x="11977141" y="3485268"/>
            <a:ext cx="5691084" cy="2601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 top level dashboard for executives consolidating top insights from all dimensions of business.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All insights which is data privacy to the organization would not be displayed to all executives. RLS would be provided.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1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C379BB-6BCC-035D-07CC-23A65F826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520" y="58070"/>
            <a:ext cx="5343480" cy="14781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9B93B2-0552-25CC-4169-B5B508045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99769"/>
            <a:ext cx="11765280" cy="737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5899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695</TotalTime>
  <Words>567</Words>
  <Application>Microsoft Office PowerPoint</Application>
  <PresentationFormat>Custom</PresentationFormat>
  <Paragraphs>71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Fira Sans</vt:lpstr>
      <vt:lpstr>Wingdings</vt:lpstr>
      <vt:lpstr>Arial</vt:lpstr>
      <vt:lpstr>Tw Cen MT</vt:lpstr>
      <vt:lpstr>Calibri</vt:lpstr>
      <vt:lpstr>Open Sans</vt:lpstr>
      <vt:lpstr>Fira Sans SemiBold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Ranjith</dc:creator>
  <cp:lastModifiedBy>mounika nareddy</cp:lastModifiedBy>
  <cp:revision>44</cp:revision>
  <dcterms:modified xsi:type="dcterms:W3CDTF">2024-08-25T10:45:23Z</dcterms:modified>
</cp:coreProperties>
</file>